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pl-PL"/>
    </a:defPPr>
    <a:lvl1pPr marL="0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17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234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351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468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585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702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819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4936" algn="l" defTabSz="417623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88908960-AE47-48DF-80FA-41D7204F2ED2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C4B"/>
    <a:srgbClr val="870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2292" y="335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8C486-7395-4FFD-B35F-25FA33C145D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59C71C6-8F49-4E5A-8F0B-4742DEB9EDB7}">
      <dgm:prSet phldrT="[Teks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6000" b="1" dirty="0" smtClean="0">
              <a:solidFill>
                <a:srgbClr val="FF0000"/>
              </a:solidFill>
            </a:rPr>
            <a:t>Badanie krwi </a:t>
          </a:r>
          <a:br>
            <a:rPr lang="pl-PL" sz="6000" b="1" dirty="0" smtClean="0">
              <a:solidFill>
                <a:srgbClr val="FF0000"/>
              </a:solidFill>
            </a:rPr>
          </a:br>
          <a:r>
            <a:rPr lang="pl-PL" sz="6000" b="1" dirty="0" smtClean="0">
              <a:solidFill>
                <a:srgbClr val="FF0000"/>
              </a:solidFill>
            </a:rPr>
            <a:t>w celu potwierdzenia wykrycia wirusa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dirty="0"/>
        </a:p>
      </dgm:t>
    </dgm:pt>
    <dgm:pt modelId="{5F229525-62A3-4DBE-9023-CFDB1CDF81D9}" type="parTrans" cxnId="{BC6471E3-34D0-444F-8D7C-B2735E188AF5}">
      <dgm:prSet/>
      <dgm:spPr/>
      <dgm:t>
        <a:bodyPr/>
        <a:lstStyle/>
        <a:p>
          <a:endParaRPr lang="pl-PL"/>
        </a:p>
      </dgm:t>
    </dgm:pt>
    <dgm:pt modelId="{8585EE04-1D64-47F1-9FD4-622314059B90}" type="sibTrans" cxnId="{BC6471E3-34D0-444F-8D7C-B2735E188AF5}">
      <dgm:prSet/>
      <dgm:spPr/>
      <dgm:t>
        <a:bodyPr/>
        <a:lstStyle/>
        <a:p>
          <a:endParaRPr lang="pl-PL"/>
        </a:p>
      </dgm:t>
    </dgm:pt>
    <dgm:pt modelId="{5945080B-91D5-44DD-98DA-9A6EAE052A3D}">
      <dgm:prSet phldrT="[Tekst]" custT="1"/>
      <dgm:spPr/>
      <dgm:t>
        <a:bodyPr/>
        <a:lstStyle/>
        <a:p>
          <a:r>
            <a:rPr lang="pl-PL" sz="5400" b="1" dirty="0" smtClean="0">
              <a:solidFill>
                <a:srgbClr val="FF0000"/>
              </a:solidFill>
            </a:rPr>
            <a:t>Konsultacja </a:t>
          </a:r>
          <a:br>
            <a:rPr lang="pl-PL" sz="5400" b="1" dirty="0" smtClean="0">
              <a:solidFill>
                <a:srgbClr val="FF0000"/>
              </a:solidFill>
            </a:rPr>
          </a:br>
          <a:r>
            <a:rPr lang="pl-PL" sz="5400" b="1" dirty="0" smtClean="0">
              <a:solidFill>
                <a:srgbClr val="FF0000"/>
              </a:solidFill>
            </a:rPr>
            <a:t>z lekarzem </a:t>
          </a:r>
          <a:br>
            <a:rPr lang="pl-PL" sz="5400" b="1" dirty="0" smtClean="0">
              <a:solidFill>
                <a:srgbClr val="FF0000"/>
              </a:solidFill>
            </a:rPr>
          </a:br>
          <a:r>
            <a:rPr lang="pl-PL" sz="5400" b="1" dirty="0" smtClean="0">
              <a:solidFill>
                <a:srgbClr val="FF0000"/>
              </a:solidFill>
            </a:rPr>
            <a:t>i szybka terapia nowoczesnymi lekami</a:t>
          </a:r>
          <a:endParaRPr lang="pl-PL" sz="5400" b="1" dirty="0">
            <a:solidFill>
              <a:srgbClr val="FF0000"/>
            </a:solidFill>
          </a:endParaRPr>
        </a:p>
      </dgm:t>
    </dgm:pt>
    <dgm:pt modelId="{3E4D82E0-7429-4E7A-9E45-958F144E9E1A}" type="parTrans" cxnId="{A5471B8D-9756-4D1C-935B-011F9D3CFC9C}">
      <dgm:prSet/>
      <dgm:spPr/>
      <dgm:t>
        <a:bodyPr/>
        <a:lstStyle/>
        <a:p>
          <a:endParaRPr lang="pl-PL"/>
        </a:p>
      </dgm:t>
    </dgm:pt>
    <dgm:pt modelId="{5153BB07-88AB-4070-BE71-A2754862FB26}" type="sibTrans" cxnId="{A5471B8D-9756-4D1C-935B-011F9D3CFC9C}">
      <dgm:prSet/>
      <dgm:spPr/>
      <dgm:t>
        <a:bodyPr/>
        <a:lstStyle/>
        <a:p>
          <a:endParaRPr lang="pl-PL"/>
        </a:p>
      </dgm:t>
    </dgm:pt>
    <dgm:pt modelId="{734FDBFA-9975-4985-9FE4-652740B5DD59}">
      <dgm:prSet/>
      <dgm:spPr/>
      <dgm:t>
        <a:bodyPr/>
        <a:lstStyle/>
        <a:p>
          <a:r>
            <a:rPr lang="pl-PL" b="1" dirty="0" smtClean="0">
              <a:solidFill>
                <a:srgbClr val="FF0000"/>
              </a:solidFill>
            </a:rPr>
            <a:t>Test kropli krwi          z palca na anty-HCV </a:t>
          </a:r>
          <a:br>
            <a:rPr lang="pl-PL" b="1" dirty="0" smtClean="0">
              <a:solidFill>
                <a:srgbClr val="FF0000"/>
              </a:solidFill>
            </a:rPr>
          </a:br>
          <a:r>
            <a:rPr lang="pl-PL" b="1" dirty="0" smtClean="0">
              <a:solidFill>
                <a:srgbClr val="FF0000"/>
              </a:solidFill>
            </a:rPr>
            <a:t>wynik po </a:t>
          </a:r>
          <a:r>
            <a:rPr lang="pl-PL" b="1" dirty="0">
              <a:solidFill>
                <a:srgbClr val="FF0000"/>
              </a:solidFill>
            </a:rPr>
            <a:t>15 </a:t>
          </a:r>
          <a:r>
            <a:rPr lang="pl-PL" b="1" dirty="0" smtClean="0">
              <a:solidFill>
                <a:srgbClr val="FF0000"/>
              </a:solidFill>
            </a:rPr>
            <a:t>minutach</a:t>
          </a:r>
          <a:endParaRPr lang="pl-PL" b="1" dirty="0">
            <a:solidFill>
              <a:srgbClr val="FF0000"/>
            </a:solidFill>
          </a:endParaRPr>
        </a:p>
      </dgm:t>
    </dgm:pt>
    <dgm:pt modelId="{9AAE72F8-89F6-43EF-A413-9EDE9B6D9586}" type="parTrans" cxnId="{E4009295-17B8-47E0-8EDB-0B935722304C}">
      <dgm:prSet/>
      <dgm:spPr/>
      <dgm:t>
        <a:bodyPr/>
        <a:lstStyle/>
        <a:p>
          <a:endParaRPr lang="pl-PL"/>
        </a:p>
      </dgm:t>
    </dgm:pt>
    <dgm:pt modelId="{0B65FA5B-5FF8-4737-84EE-7867A8327197}" type="sibTrans" cxnId="{E4009295-17B8-47E0-8EDB-0B935722304C}">
      <dgm:prSet/>
      <dgm:spPr/>
      <dgm:t>
        <a:bodyPr/>
        <a:lstStyle/>
        <a:p>
          <a:endParaRPr lang="pl-PL"/>
        </a:p>
      </dgm:t>
    </dgm:pt>
    <dgm:pt modelId="{74C2398B-EF00-4CAF-9A93-78D5EFE1944C}" type="pres">
      <dgm:prSet presAssocID="{BB18C486-7395-4FFD-B35F-25FA33C145D9}" presName="Name0" presStyleCnt="0">
        <dgm:presLayoutVars>
          <dgm:dir/>
          <dgm:animLvl val="lvl"/>
          <dgm:resizeHandles val="exact"/>
        </dgm:presLayoutVars>
      </dgm:prSet>
      <dgm:spPr/>
    </dgm:pt>
    <dgm:pt modelId="{AB81520F-C85F-41AA-8348-85D538A2945C}" type="pres">
      <dgm:prSet presAssocID="{734FDBFA-9975-4985-9FE4-652740B5DD59}" presName="parTxOnly" presStyleLbl="node1" presStyleIdx="0" presStyleCnt="3" custScaleX="185836" custScaleY="190851" custLinFactNeighborX="-12161" custLinFactNeighborY="-13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74181B-59C4-4B5A-8B04-446F572039C0}" type="pres">
      <dgm:prSet presAssocID="{0B65FA5B-5FF8-4737-84EE-7867A8327197}" presName="parTxOnlySpace" presStyleCnt="0"/>
      <dgm:spPr/>
    </dgm:pt>
    <dgm:pt modelId="{D7316500-A9E2-4004-90D3-7537D877F90E}" type="pres">
      <dgm:prSet presAssocID="{A59C71C6-8F49-4E5A-8F0B-4742DEB9EDB7}" presName="parTxOnly" presStyleLbl="node1" presStyleIdx="1" presStyleCnt="3" custScaleX="178560" custScaleY="184482" custLinFactNeighborX="-70616" custLinFactNeighborY="-1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AB18BD-63FD-4DBD-910B-2B3813958DE8}" type="pres">
      <dgm:prSet presAssocID="{8585EE04-1D64-47F1-9FD4-622314059B90}" presName="parTxOnlySpace" presStyleCnt="0"/>
      <dgm:spPr/>
    </dgm:pt>
    <dgm:pt modelId="{B4666C5F-435C-4E77-B90A-42CA72E6C801}" type="pres">
      <dgm:prSet presAssocID="{5945080B-91D5-44DD-98DA-9A6EAE052A3D}" presName="parTxOnly" presStyleLbl="node1" presStyleIdx="2" presStyleCnt="3" custScaleX="190279" custScaleY="189307" custLinFactNeighborX="-94838" custLinFactNeighborY="4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D4C1D7-2C0F-40A7-AB63-8EF6FB1AC094}" type="presOf" srcId="{5945080B-91D5-44DD-98DA-9A6EAE052A3D}" destId="{B4666C5F-435C-4E77-B90A-42CA72E6C801}" srcOrd="0" destOrd="0" presId="urn:microsoft.com/office/officeart/2005/8/layout/chevron1"/>
    <dgm:cxn modelId="{E4009295-17B8-47E0-8EDB-0B935722304C}" srcId="{BB18C486-7395-4FFD-B35F-25FA33C145D9}" destId="{734FDBFA-9975-4985-9FE4-652740B5DD59}" srcOrd="0" destOrd="0" parTransId="{9AAE72F8-89F6-43EF-A413-9EDE9B6D9586}" sibTransId="{0B65FA5B-5FF8-4737-84EE-7867A8327197}"/>
    <dgm:cxn modelId="{BC6471E3-34D0-444F-8D7C-B2735E188AF5}" srcId="{BB18C486-7395-4FFD-B35F-25FA33C145D9}" destId="{A59C71C6-8F49-4E5A-8F0B-4742DEB9EDB7}" srcOrd="1" destOrd="0" parTransId="{5F229525-62A3-4DBE-9023-CFDB1CDF81D9}" sibTransId="{8585EE04-1D64-47F1-9FD4-622314059B90}"/>
    <dgm:cxn modelId="{A5471B8D-9756-4D1C-935B-011F9D3CFC9C}" srcId="{BB18C486-7395-4FFD-B35F-25FA33C145D9}" destId="{5945080B-91D5-44DD-98DA-9A6EAE052A3D}" srcOrd="2" destOrd="0" parTransId="{3E4D82E0-7429-4E7A-9E45-958F144E9E1A}" sibTransId="{5153BB07-88AB-4070-BE71-A2754862FB26}"/>
    <dgm:cxn modelId="{91B78C51-F0A5-447F-B05A-02301E2936F7}" type="presOf" srcId="{BB18C486-7395-4FFD-B35F-25FA33C145D9}" destId="{74C2398B-EF00-4CAF-9A93-78D5EFE1944C}" srcOrd="0" destOrd="0" presId="urn:microsoft.com/office/officeart/2005/8/layout/chevron1"/>
    <dgm:cxn modelId="{EA8E14F0-C018-45F1-9D5E-70DE9B495540}" type="presOf" srcId="{A59C71C6-8F49-4E5A-8F0B-4742DEB9EDB7}" destId="{D7316500-A9E2-4004-90D3-7537D877F90E}" srcOrd="0" destOrd="0" presId="urn:microsoft.com/office/officeart/2005/8/layout/chevron1"/>
    <dgm:cxn modelId="{F55FABCB-6EF4-47C7-93A5-056735990907}" type="presOf" srcId="{734FDBFA-9975-4985-9FE4-652740B5DD59}" destId="{AB81520F-C85F-41AA-8348-85D538A2945C}" srcOrd="0" destOrd="0" presId="urn:microsoft.com/office/officeart/2005/8/layout/chevron1"/>
    <dgm:cxn modelId="{C4EC881E-667F-4458-91BB-4C5DF60D1676}" type="presParOf" srcId="{74C2398B-EF00-4CAF-9A93-78D5EFE1944C}" destId="{AB81520F-C85F-41AA-8348-85D538A2945C}" srcOrd="0" destOrd="0" presId="urn:microsoft.com/office/officeart/2005/8/layout/chevron1"/>
    <dgm:cxn modelId="{2E7AF378-8B18-4C86-AB02-B6C7862B7B8A}" type="presParOf" srcId="{74C2398B-EF00-4CAF-9A93-78D5EFE1944C}" destId="{B474181B-59C4-4B5A-8B04-446F572039C0}" srcOrd="1" destOrd="0" presId="urn:microsoft.com/office/officeart/2005/8/layout/chevron1"/>
    <dgm:cxn modelId="{2EC38803-D148-4DE6-84B6-E3F9215E937C}" type="presParOf" srcId="{74C2398B-EF00-4CAF-9A93-78D5EFE1944C}" destId="{D7316500-A9E2-4004-90D3-7537D877F90E}" srcOrd="2" destOrd="0" presId="urn:microsoft.com/office/officeart/2005/8/layout/chevron1"/>
    <dgm:cxn modelId="{DBD0AC78-9209-4FCB-9A57-D9A6A8FCE665}" type="presParOf" srcId="{74C2398B-EF00-4CAF-9A93-78D5EFE1944C}" destId="{D4AB18BD-63FD-4DBD-910B-2B3813958DE8}" srcOrd="3" destOrd="0" presId="urn:microsoft.com/office/officeart/2005/8/layout/chevron1"/>
    <dgm:cxn modelId="{DC1FB34B-8AC9-47D0-B530-9B72F21C3D1E}" type="presParOf" srcId="{74C2398B-EF00-4CAF-9A93-78D5EFE1944C}" destId="{B4666C5F-435C-4E77-B90A-42CA72E6C80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1520F-C85F-41AA-8348-85D538A2945C}">
      <dsp:nvSpPr>
        <dsp:cNvPr id="0" name=""/>
        <dsp:cNvSpPr/>
      </dsp:nvSpPr>
      <dsp:spPr>
        <a:xfrm>
          <a:off x="0" y="0"/>
          <a:ext cx="10218700" cy="40645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b="1" kern="1200" dirty="0" smtClean="0">
              <a:solidFill>
                <a:srgbClr val="FF0000"/>
              </a:solidFill>
            </a:rPr>
            <a:t>Test kropli krwi          z palca na anty-HCV </a:t>
          </a:r>
          <a:br>
            <a:rPr lang="pl-PL" sz="5500" b="1" kern="1200" dirty="0" smtClean="0">
              <a:solidFill>
                <a:srgbClr val="FF0000"/>
              </a:solidFill>
            </a:rPr>
          </a:br>
          <a:r>
            <a:rPr lang="pl-PL" sz="5500" b="1" kern="1200" dirty="0" smtClean="0">
              <a:solidFill>
                <a:srgbClr val="FF0000"/>
              </a:solidFill>
            </a:rPr>
            <a:t>wynik po </a:t>
          </a:r>
          <a:r>
            <a:rPr lang="pl-PL" sz="5500" b="1" kern="1200" dirty="0">
              <a:solidFill>
                <a:srgbClr val="FF0000"/>
              </a:solidFill>
            </a:rPr>
            <a:t>15 </a:t>
          </a:r>
          <a:r>
            <a:rPr lang="pl-PL" sz="5500" b="1" kern="1200" dirty="0" smtClean="0">
              <a:solidFill>
                <a:srgbClr val="FF0000"/>
              </a:solidFill>
            </a:rPr>
            <a:t>minutach</a:t>
          </a:r>
          <a:endParaRPr lang="pl-PL" sz="5500" b="1" kern="1200" dirty="0">
            <a:solidFill>
              <a:srgbClr val="FF0000"/>
            </a:solidFill>
          </a:endParaRPr>
        </a:p>
      </dsp:txBody>
      <dsp:txXfrm>
        <a:off x="2032294" y="0"/>
        <a:ext cx="6154112" cy="4064588"/>
      </dsp:txXfrm>
    </dsp:sp>
    <dsp:sp modelId="{D7316500-A9E2-4004-90D3-7537D877F90E}">
      <dsp:nvSpPr>
        <dsp:cNvPr id="0" name=""/>
        <dsp:cNvSpPr/>
      </dsp:nvSpPr>
      <dsp:spPr>
        <a:xfrm>
          <a:off x="9281920" y="43329"/>
          <a:ext cx="9818610" cy="39289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6000" b="1" kern="1200" dirty="0" smtClean="0">
              <a:solidFill>
                <a:srgbClr val="FF0000"/>
              </a:solidFill>
            </a:rPr>
            <a:t>Badanie krwi </a:t>
          </a:r>
          <a:br>
            <a:rPr lang="pl-PL" sz="6000" b="1" kern="1200" dirty="0" smtClean="0">
              <a:solidFill>
                <a:srgbClr val="FF0000"/>
              </a:solidFill>
            </a:rPr>
          </a:br>
          <a:r>
            <a:rPr lang="pl-PL" sz="6000" b="1" kern="1200" dirty="0" smtClean="0">
              <a:solidFill>
                <a:srgbClr val="FF0000"/>
              </a:solidFill>
            </a:rPr>
            <a:t>w celu potwierdzenia wykrycia wirusa</a:t>
          </a: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kern="1200" dirty="0"/>
        </a:p>
      </dsp:txBody>
      <dsp:txXfrm>
        <a:off x="11246393" y="43329"/>
        <a:ext cx="5889664" cy="3928946"/>
      </dsp:txXfrm>
    </dsp:sp>
    <dsp:sp modelId="{B4666C5F-435C-4E77-B90A-42CA72E6C801}">
      <dsp:nvSpPr>
        <dsp:cNvPr id="0" name=""/>
        <dsp:cNvSpPr/>
      </dsp:nvSpPr>
      <dsp:spPr>
        <a:xfrm>
          <a:off x="18417461" y="32882"/>
          <a:ext cx="10463011" cy="40317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b="1" kern="1200" dirty="0" smtClean="0">
              <a:solidFill>
                <a:srgbClr val="FF0000"/>
              </a:solidFill>
            </a:rPr>
            <a:t>Konsultacja </a:t>
          </a:r>
          <a:br>
            <a:rPr lang="pl-PL" sz="5400" b="1" kern="1200" dirty="0" smtClean="0">
              <a:solidFill>
                <a:srgbClr val="FF0000"/>
              </a:solidFill>
            </a:rPr>
          </a:br>
          <a:r>
            <a:rPr lang="pl-PL" sz="5400" b="1" kern="1200" dirty="0" smtClean="0">
              <a:solidFill>
                <a:srgbClr val="FF0000"/>
              </a:solidFill>
            </a:rPr>
            <a:t>z lekarzem </a:t>
          </a:r>
          <a:br>
            <a:rPr lang="pl-PL" sz="5400" b="1" kern="1200" dirty="0" smtClean="0">
              <a:solidFill>
                <a:srgbClr val="FF0000"/>
              </a:solidFill>
            </a:rPr>
          </a:br>
          <a:r>
            <a:rPr lang="pl-PL" sz="5400" b="1" kern="1200" dirty="0" smtClean="0">
              <a:solidFill>
                <a:srgbClr val="FF0000"/>
              </a:solidFill>
            </a:rPr>
            <a:t>i szybka terapia nowoczesnymi lekami</a:t>
          </a:r>
          <a:endParaRPr lang="pl-PL" sz="5400" b="1" kern="1200" dirty="0">
            <a:solidFill>
              <a:srgbClr val="FF0000"/>
            </a:solidFill>
          </a:endParaRPr>
        </a:p>
      </dsp:txBody>
      <dsp:txXfrm>
        <a:off x="20433314" y="32882"/>
        <a:ext cx="6431306" cy="4031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39F89-393C-4E1E-9DDE-39B72F2FF351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59235-8B7E-450B-B036-1DBF74CD0D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35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70999" y="13298397"/>
            <a:ext cx="25737979" cy="917608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07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35502" y="2289072"/>
            <a:ext cx="14824573" cy="4869469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13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7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91911" y="2750844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391911" y="18144085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86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35502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1607327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8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5381811" y="9582373"/>
            <a:ext cx="13384168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5381811" y="13575850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58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0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4001" y="1704416"/>
            <a:ext cx="9961904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38630" y="1704418"/>
            <a:ext cx="16927349" cy="36535891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0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17" indent="0">
              <a:buNone/>
              <a:defRPr sz="12800"/>
            </a:lvl2pPr>
            <a:lvl3pPr marL="4176234" indent="0">
              <a:buNone/>
              <a:defRPr sz="10900"/>
            </a:lvl3pPr>
            <a:lvl4pPr marL="6264351" indent="0">
              <a:buNone/>
              <a:defRPr sz="9200"/>
            </a:lvl4pPr>
            <a:lvl5pPr marL="8352468" indent="0">
              <a:buNone/>
              <a:defRPr sz="9200"/>
            </a:lvl5pPr>
            <a:lvl6pPr marL="10440585" indent="0">
              <a:buNone/>
              <a:defRPr sz="9200"/>
            </a:lvl6pPr>
            <a:lvl7pPr marL="12528702" indent="0">
              <a:buNone/>
              <a:defRPr sz="9200"/>
            </a:lvl7pPr>
            <a:lvl8pPr marL="14616819" indent="0">
              <a:buNone/>
              <a:defRPr sz="9200"/>
            </a:lvl8pPr>
            <a:lvl9pPr marL="16704936" indent="0">
              <a:buNone/>
              <a:defRPr sz="92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46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23" tIns="208812" rIns="417623" bIns="208812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23" tIns="208812" rIns="417623" bIns="208812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8B2A-8E69-4178-AC93-490DE57C89B4}" type="datetimeFigureOut">
              <a:rPr lang="pl-PL" smtClean="0"/>
              <a:t>2018-11-09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6E78-9E18-4B7F-89D5-895D94B7F8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67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234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88" indent="-156608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190" indent="-1305073" algn="l" defTabSz="41762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292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409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526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microsoft.com/office/2007/relationships/diagramDrawing" Target="../diagrams/drawing1.xml"/><Relationship Id="rId3" Type="http://schemas.openxmlformats.org/officeDocument/2006/relationships/hyperlink" Target="https://www.google.pl/url?sa=i&amp;rct=j&amp;q=&amp;esrc=s&amp;source=images&amp;cd=&amp;cad=rja&amp;uact=8&amp;ved=2ahUKEwis4M_lyv3cAhUnIJoKHXDfAa0QjRx6BAgBEAU&amp;url=https://www.omicsonline.org/mexico/cirrhosis-peer-reviewed-pdf-ppt-articles/&amp;psig=AOvVaw1-gZCXh-WK4EHN6yJUNE2Y&amp;ust=1534921613087073" TargetMode="External"/><Relationship Id="rId7" Type="http://schemas.openxmlformats.org/officeDocument/2006/relationships/image" Target="../media/image4.png"/><Relationship Id="rId12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pl/url?sa=i&amp;rct=j&amp;q=&amp;esrc=s&amp;source=images&amp;cd=&amp;cad=rja&amp;uact=8&amp;ved=2ahUKEwih0Mmq0v3cAhUhxosKHZH9AtMQjRx6BAgBEAU&amp;url=https://pl.wikipedia.org/wiki/Plik:POLSKA_mapa_woj_z_powiatami.png&amp;psig=AOvVaw1n68dAKyrLmvPx5U92gvEl&amp;ust=1534923652941162" TargetMode="External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emf"/><Relationship Id="rId15" Type="http://schemas.openxmlformats.org/officeDocument/2006/relationships/image" Target="../media/image7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jpeg"/><Relationship Id="rId9" Type="http://schemas.openxmlformats.org/officeDocument/2006/relationships/diagramData" Target="../diagrams/data1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rostokąt zaokrąglony 103"/>
          <p:cNvSpPr/>
          <p:nvPr/>
        </p:nvSpPr>
        <p:spPr>
          <a:xfrm>
            <a:off x="570268" y="20668511"/>
            <a:ext cx="29403365" cy="130131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i="1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64" name="Prostokąt zaokrąglony 63"/>
          <p:cNvSpPr/>
          <p:nvPr/>
        </p:nvSpPr>
        <p:spPr>
          <a:xfrm>
            <a:off x="20900627" y="7218686"/>
            <a:ext cx="9073007" cy="127808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Prostokąt zaokrąglony 62"/>
          <p:cNvSpPr/>
          <p:nvPr/>
        </p:nvSpPr>
        <p:spPr>
          <a:xfrm>
            <a:off x="8100160" y="7165261"/>
            <a:ext cx="12473323" cy="1275603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2" name="Prostokąt zaokrąglony 61"/>
          <p:cNvSpPr/>
          <p:nvPr/>
        </p:nvSpPr>
        <p:spPr>
          <a:xfrm>
            <a:off x="296056" y="7218686"/>
            <a:ext cx="7499116" cy="127026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TextBox 5"/>
          <p:cNvSpPr txBox="1"/>
          <p:nvPr/>
        </p:nvSpPr>
        <p:spPr>
          <a:xfrm>
            <a:off x="-1" y="654947"/>
            <a:ext cx="302799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800" b="1" dirty="0">
                <a:solidFill>
                  <a:srgbClr val="FF0000"/>
                </a:solidFill>
                <a:cs typeface="Aharoni" panose="02010803020104030203" pitchFamily="2" charset="-79"/>
              </a:rPr>
              <a:t>TEST NA </a:t>
            </a:r>
            <a:r>
              <a:rPr lang="pl-PL" sz="138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WZW C</a:t>
            </a:r>
            <a:endParaRPr lang="pl-PL" sz="13800" b="1" dirty="0">
              <a:solidFill>
                <a:srgbClr val="FF0000"/>
              </a:solidFill>
              <a:cs typeface="Aharoni" panose="02010803020104030203" pitchFamily="2" charset="-79"/>
            </a:endParaRPr>
          </a:p>
          <a:p>
            <a:pPr algn="ctr"/>
            <a:r>
              <a:rPr lang="pl-PL" sz="9600" b="1" dirty="0">
                <a:cs typeface="Aharoni" panose="02010803020104030203" pitchFamily="2" charset="-79"/>
              </a:rPr>
              <a:t>- PROSTY KROK DO ZDROWIA</a:t>
            </a:r>
            <a:endParaRPr lang="pl-PL" sz="7200" b="1" dirty="0">
              <a:cs typeface="Aharoni" panose="02010803020104030203" pitchFamily="2" charset="-79"/>
            </a:endParaRPr>
          </a:p>
        </p:txBody>
      </p:sp>
      <p:cxnSp>
        <p:nvCxnSpPr>
          <p:cNvPr id="28" name="Straight Connector 5"/>
          <p:cNvCxnSpPr/>
          <p:nvPr/>
        </p:nvCxnSpPr>
        <p:spPr>
          <a:xfrm>
            <a:off x="1173606" y="4626398"/>
            <a:ext cx="28223965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0" y="3750193"/>
            <a:ext cx="302799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6000" b="1" dirty="0"/>
          </a:p>
          <a:p>
            <a:pPr algn="ctr"/>
            <a:r>
              <a:rPr lang="pl-PL" sz="7200" b="1" dirty="0"/>
              <a:t>Ponad </a:t>
            </a:r>
            <a:r>
              <a:rPr lang="pl-PL" sz="7200" b="1" dirty="0">
                <a:solidFill>
                  <a:srgbClr val="FF0000"/>
                </a:solidFill>
              </a:rPr>
              <a:t>80%</a:t>
            </a:r>
            <a:r>
              <a:rPr lang="pl-PL" sz="7200" b="1" dirty="0"/>
              <a:t> Polaków </a:t>
            </a:r>
            <a:r>
              <a:rPr lang="pl-PL" sz="7200" b="1" dirty="0" smtClean="0"/>
              <a:t>znalazło się w sytuacji, w której mogło </a:t>
            </a:r>
            <a:r>
              <a:rPr lang="pl-PL" sz="7200" b="1" dirty="0"/>
              <a:t>się zakazić wirusem zapalenia wątroby typu C</a:t>
            </a:r>
          </a:p>
        </p:txBody>
      </p:sp>
      <p:sp>
        <p:nvSpPr>
          <p:cNvPr id="52" name="TextBox 5"/>
          <p:cNvSpPr txBox="1"/>
          <p:nvPr/>
        </p:nvSpPr>
        <p:spPr>
          <a:xfrm>
            <a:off x="22126060" y="13001973"/>
            <a:ext cx="68765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400" b="1" dirty="0"/>
              <a:t>70 milionów ludzi na świecie</a:t>
            </a:r>
          </a:p>
          <a:p>
            <a:pPr algn="ctr"/>
            <a:r>
              <a:rPr lang="pl-PL" sz="4400" b="1" dirty="0"/>
              <a:t> zakażonych HCV</a:t>
            </a:r>
            <a:endParaRPr lang="en-US" sz="4400" b="1" dirty="0"/>
          </a:p>
        </p:txBody>
      </p:sp>
      <p:sp>
        <p:nvSpPr>
          <p:cNvPr id="54" name="Prostokąt 53"/>
          <p:cNvSpPr/>
          <p:nvPr/>
        </p:nvSpPr>
        <p:spPr>
          <a:xfrm>
            <a:off x="21526111" y="17767615"/>
            <a:ext cx="805938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/>
              <a:t>ok. 120 </a:t>
            </a:r>
            <a:r>
              <a:rPr lang="pl-PL" sz="4400" b="1" dirty="0"/>
              <a:t>tys. zakażonych w Polsce, </a:t>
            </a:r>
          </a:p>
          <a:p>
            <a:pPr algn="ctr"/>
            <a:r>
              <a:rPr lang="pl-PL" sz="4400" b="1" dirty="0" smtClean="0"/>
              <a:t>o </a:t>
            </a:r>
            <a:r>
              <a:rPr lang="pl-PL" sz="4400" b="1" dirty="0"/>
              <a:t>zakażeniu wie zaledwie</a:t>
            </a:r>
          </a:p>
          <a:p>
            <a:pPr algn="ctr"/>
            <a:r>
              <a:rPr lang="pl-PL" sz="4400" b="1" dirty="0"/>
              <a:t> 20% Polaków</a:t>
            </a:r>
          </a:p>
        </p:txBody>
      </p:sp>
      <p:sp>
        <p:nvSpPr>
          <p:cNvPr id="145" name="Prostokąt zaokrąglony 144"/>
          <p:cNvSpPr/>
          <p:nvPr/>
        </p:nvSpPr>
        <p:spPr>
          <a:xfrm>
            <a:off x="296055" y="34310758"/>
            <a:ext cx="29677579" cy="315128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 b="1" dirty="0">
                <a:solidFill>
                  <a:schemeClr val="tx1"/>
                </a:solidFill>
              </a:rPr>
              <a:t>Projekt finansowany ze środków Samorządu </a:t>
            </a:r>
            <a:r>
              <a:rPr lang="pl-PL" sz="6000" b="1" dirty="0" smtClean="0">
                <a:solidFill>
                  <a:schemeClr val="tx1"/>
                </a:solidFill>
              </a:rPr>
              <a:t>Województwa Mazowieckiego</a:t>
            </a:r>
          </a:p>
          <a:p>
            <a:pPr algn="ctr"/>
            <a:endParaRPr lang="pl-PL" sz="4400" b="1" dirty="0">
              <a:solidFill>
                <a:schemeClr val="tx1"/>
              </a:solidFill>
            </a:endParaRPr>
          </a:p>
          <a:p>
            <a:pPr algn="ctr"/>
            <a:r>
              <a:rPr lang="pl-PL" sz="4800" b="1" smtClean="0">
                <a:solidFill>
                  <a:schemeClr val="tx1"/>
                </a:solidFill>
              </a:rPr>
              <a:t>Badanie </a:t>
            </a:r>
            <a:r>
              <a:rPr lang="pl-PL" sz="4800" b="1" smtClean="0">
                <a:solidFill>
                  <a:schemeClr val="tx1"/>
                </a:solidFill>
              </a:rPr>
              <a:t>7540 </a:t>
            </a:r>
            <a:r>
              <a:rPr lang="pl-PL" sz="4800" b="1" dirty="0">
                <a:solidFill>
                  <a:schemeClr val="tx1"/>
                </a:solidFill>
              </a:rPr>
              <a:t>mieszkańców wszystkich </a:t>
            </a:r>
            <a:r>
              <a:rPr lang="pl-PL" sz="4800" b="1" dirty="0" smtClean="0">
                <a:solidFill>
                  <a:schemeClr val="tx1"/>
                </a:solidFill>
              </a:rPr>
              <a:t>powiatów </a:t>
            </a:r>
            <a:r>
              <a:rPr lang="pl-PL" sz="4800" b="1" dirty="0">
                <a:solidFill>
                  <a:schemeClr val="tx1"/>
                </a:solidFill>
              </a:rPr>
              <a:t>Województwa </a:t>
            </a:r>
            <a:r>
              <a:rPr lang="pl-PL" sz="4800" b="1" dirty="0" smtClean="0">
                <a:solidFill>
                  <a:schemeClr val="tx1"/>
                </a:solidFill>
              </a:rPr>
              <a:t>Mazowieckiego: szybka diagnoza i leczenie</a:t>
            </a:r>
            <a:endParaRPr lang="pl-PL" sz="4800" b="1" dirty="0">
              <a:solidFill>
                <a:schemeClr val="tx1"/>
              </a:solidFill>
            </a:endParaRPr>
          </a:p>
        </p:txBody>
      </p:sp>
      <p:sp>
        <p:nvSpPr>
          <p:cNvPr id="148" name="pole tekstowe 147"/>
          <p:cNvSpPr txBox="1"/>
          <p:nvPr/>
        </p:nvSpPr>
        <p:spPr>
          <a:xfrm>
            <a:off x="23230093" y="28882145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sz="3200" b="1" dirty="0">
              <a:latin typeface="+mn-lt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4803" y="39243923"/>
            <a:ext cx="7521724" cy="337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Image result for cirrhotic liv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507" y="9391764"/>
            <a:ext cx="6984775" cy="411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3" y="39919451"/>
            <a:ext cx="6715685" cy="269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ole tekstowe 18"/>
          <p:cNvSpPr txBox="1"/>
          <p:nvPr/>
        </p:nvSpPr>
        <p:spPr>
          <a:xfrm>
            <a:off x="8854116" y="7618632"/>
            <a:ext cx="10933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b="1" dirty="0" smtClean="0"/>
              <a:t> SKUTKI </a:t>
            </a:r>
            <a:r>
              <a:rPr lang="pl-PL" sz="7200" b="1"/>
              <a:t>ZAKAŻENIA </a:t>
            </a:r>
            <a:r>
              <a:rPr lang="pl-PL" sz="7200" b="1" smtClean="0"/>
              <a:t>WZW C</a:t>
            </a:r>
            <a:endParaRPr lang="pl-PL" sz="7200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00008" y="7786727"/>
            <a:ext cx="6715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6600" b="1" dirty="0"/>
              <a:t>DROGI </a:t>
            </a:r>
            <a:r>
              <a:rPr lang="pl-PL" sz="6600" b="1" dirty="0" smtClean="0"/>
              <a:t>ZAKAŻENIA</a:t>
            </a:r>
            <a:endParaRPr lang="pl-PL" sz="66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70268" y="9383182"/>
            <a:ext cx="6860776" cy="923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Przetaczanie krwi przed 1990 r.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Pobyty w szpitalu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Operacje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Wizyty u stomatologa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Zabiegi kosmetyczne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Tatuaże, kolczyki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Pobyt w więzieniu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Dożylne narkotyki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Sex </a:t>
            </a:r>
            <a:r>
              <a:rPr lang="pl-PL" sz="4000" b="1" dirty="0" smtClean="0"/>
              <a:t>pomiędzy mężczyznami</a:t>
            </a:r>
            <a:endParaRPr lang="pl-PL" sz="4000" b="1" dirty="0"/>
          </a:p>
        </p:txBody>
      </p:sp>
      <p:pic>
        <p:nvPicPr>
          <p:cNvPr id="23" name="Picture 12" descr="Znalezione obrazy dla zapytania polska map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515" y="14593377"/>
            <a:ext cx="3303017" cy="3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Fototapeta winylowa Mapa polityczna świata - Zasoby graficz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230" y="9249718"/>
            <a:ext cx="803226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8164923" y="13661148"/>
            <a:ext cx="1239017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/>
              <a:t>Zakażenie WZW C jest przyczyną</a:t>
            </a:r>
            <a:r>
              <a:rPr lang="pl-PL" sz="4800" b="1" dirty="0"/>
              <a:t>:</a:t>
            </a:r>
            <a:r>
              <a:rPr lang="pl-PL" sz="4800" dirty="0"/>
              <a:t> </a:t>
            </a:r>
            <a:endParaRPr lang="pl-PL" sz="4800" dirty="0" smtClean="0"/>
          </a:p>
          <a:p>
            <a:pPr lvl="0" algn="ctr"/>
            <a:r>
              <a:rPr lang="pl-PL" sz="4400" dirty="0"/>
              <a:t> </a:t>
            </a:r>
            <a:r>
              <a:rPr lang="pl-PL" sz="4400" dirty="0" smtClean="0"/>
              <a:t>   </a:t>
            </a:r>
            <a:r>
              <a:rPr lang="pl-PL" sz="4400" b="1" dirty="0" smtClean="0"/>
              <a:t>marskości i raka wątroby, a także: </a:t>
            </a:r>
            <a:r>
              <a:rPr lang="pl-PL" sz="4400" b="1" dirty="0" err="1" smtClean="0"/>
              <a:t>krioglobulinemii</a:t>
            </a:r>
            <a:r>
              <a:rPr lang="pl-PL" sz="4400" b="1" dirty="0"/>
              <a:t>, porfirii skórnej, </a:t>
            </a:r>
          </a:p>
          <a:p>
            <a:pPr algn="ctr"/>
            <a:r>
              <a:rPr lang="pl-PL" sz="4400" b="1" dirty="0"/>
              <a:t>chorób tarczycy i nerek, cukrzycy,</a:t>
            </a:r>
          </a:p>
          <a:p>
            <a:pPr algn="ctr"/>
            <a:r>
              <a:rPr lang="pl-PL" sz="4400" b="1" dirty="0"/>
              <a:t>nowotworów układu chłonnego oraz </a:t>
            </a:r>
            <a:r>
              <a:rPr lang="pl-PL" sz="4400" b="1" dirty="0" smtClean="0"/>
              <a:t>depresji.</a:t>
            </a:r>
          </a:p>
          <a:p>
            <a:pPr algn="ctr"/>
            <a:r>
              <a:rPr lang="pl-PL" sz="4400" b="1" dirty="0" smtClean="0"/>
              <a:t> </a:t>
            </a:r>
          </a:p>
          <a:p>
            <a:pPr algn="ctr"/>
            <a:r>
              <a:rPr lang="pl-PL" sz="4800" b="1" dirty="0" smtClean="0"/>
              <a:t>Spośród </a:t>
            </a:r>
            <a:r>
              <a:rPr lang="pl-PL" sz="4800" b="1" dirty="0"/>
              <a:t>chorych z zaawansowaną marskością</a:t>
            </a:r>
          </a:p>
          <a:p>
            <a:pPr algn="ctr"/>
            <a:r>
              <a:rPr lang="pl-PL" sz="4800" b="1" dirty="0"/>
              <a:t> lub z rakiem wątroby 3 lata przeżywa </a:t>
            </a:r>
            <a:endParaRPr lang="pl-PL" sz="4800" b="1" dirty="0" smtClean="0"/>
          </a:p>
          <a:p>
            <a:pPr algn="ctr"/>
            <a:r>
              <a:rPr lang="pl-PL" sz="4800" b="1" dirty="0" smtClean="0"/>
              <a:t>zaledwie </a:t>
            </a:r>
            <a:r>
              <a:rPr lang="pl-PL" sz="4800" b="1" dirty="0"/>
              <a:t>50%</a:t>
            </a:r>
          </a:p>
          <a:p>
            <a:pPr algn="ctr"/>
            <a:endParaRPr lang="pl-PL" sz="4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553229" y="7341634"/>
            <a:ext cx="81515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b="1" dirty="0"/>
              <a:t>EPIDEMIA HCV</a:t>
            </a:r>
          </a:p>
          <a:p>
            <a:pPr algn="ctr"/>
            <a:r>
              <a:rPr lang="pl-PL" sz="5400" b="1" dirty="0"/>
              <a:t> PROBLEMEM </a:t>
            </a:r>
            <a:r>
              <a:rPr lang="pl-PL" sz="5400" b="1" dirty="0" smtClean="0"/>
              <a:t>GLOBALNYM</a:t>
            </a:r>
            <a:endParaRPr lang="pl-PL" sz="54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00008" y="20828098"/>
            <a:ext cx="28904811" cy="1311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500" b="1" dirty="0" smtClean="0">
                <a:solidFill>
                  <a:srgbClr val="FF0000"/>
                </a:solidFill>
              </a:rPr>
              <a:t>Zbadaj </a:t>
            </a:r>
            <a:r>
              <a:rPr lang="pl-PL" sz="11500" b="1" dirty="0">
                <a:solidFill>
                  <a:srgbClr val="FF0000"/>
                </a:solidFill>
              </a:rPr>
              <a:t>swoją krew! </a:t>
            </a:r>
            <a:endParaRPr lang="pl-PL" sz="11500" b="1" dirty="0" smtClean="0">
              <a:solidFill>
                <a:srgbClr val="FF0000"/>
              </a:solidFill>
            </a:endParaRPr>
          </a:p>
          <a:p>
            <a:pPr algn="ctr"/>
            <a:endParaRPr lang="pl-PL" sz="11500" b="1" dirty="0">
              <a:solidFill>
                <a:srgbClr val="FF0000"/>
              </a:solidFill>
            </a:endParaRPr>
          </a:p>
          <a:p>
            <a:pPr algn="ctr"/>
            <a:endParaRPr lang="pl-PL" sz="6600" b="1" dirty="0"/>
          </a:p>
          <a:p>
            <a:pPr algn="ctr"/>
            <a:endParaRPr lang="pl-PL" sz="6600" b="1" dirty="0"/>
          </a:p>
          <a:p>
            <a:pPr algn="ctr"/>
            <a:endParaRPr lang="pl-PL" sz="6600" b="1" dirty="0"/>
          </a:p>
          <a:p>
            <a:pPr algn="ctr"/>
            <a:endParaRPr lang="pl-PL" sz="6600" b="1" dirty="0"/>
          </a:p>
          <a:p>
            <a:pPr algn="ctr"/>
            <a:r>
              <a:rPr lang="pl-PL" sz="8800" b="1" dirty="0" smtClean="0"/>
              <a:t>Nowe </a:t>
            </a:r>
            <a:r>
              <a:rPr lang="pl-PL" sz="8800" b="1" dirty="0"/>
              <a:t>terapie przeciwwirusowe, </a:t>
            </a:r>
            <a:endParaRPr lang="pl-PL" sz="8800" b="1" dirty="0" smtClean="0"/>
          </a:p>
          <a:p>
            <a:pPr algn="ctr"/>
            <a:r>
              <a:rPr lang="pl-PL" sz="8800" b="1" dirty="0" smtClean="0"/>
              <a:t>refundowane </a:t>
            </a:r>
            <a:r>
              <a:rPr lang="pl-PL" sz="8800" b="1" dirty="0"/>
              <a:t>przez NFZ, </a:t>
            </a:r>
            <a:endParaRPr lang="pl-PL" sz="8800" b="1" dirty="0" smtClean="0"/>
          </a:p>
          <a:p>
            <a:pPr algn="ctr"/>
            <a:r>
              <a:rPr lang="pl-PL" sz="8800" b="1" dirty="0" smtClean="0"/>
              <a:t>o </a:t>
            </a:r>
            <a:r>
              <a:rPr lang="pl-PL" sz="8800" b="1" dirty="0"/>
              <a:t>skuteczności niemal 100</a:t>
            </a:r>
            <a:r>
              <a:rPr lang="pl-PL" sz="8800" b="1" dirty="0" smtClean="0"/>
              <a:t>% i bez istotnych działań niepożądanych</a:t>
            </a:r>
            <a:endParaRPr lang="pl-PL" sz="88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2647D0A5-D740-4AC0-85E3-D7ECD143F8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2061403"/>
              </p:ext>
            </p:extLst>
          </p:nvPr>
        </p:nvGraphicFramePr>
        <p:xfrm>
          <a:off x="570269" y="24068558"/>
          <a:ext cx="29403364" cy="406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4421" y="40249990"/>
            <a:ext cx="2551869" cy="233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25" y="37678555"/>
            <a:ext cx="9070975" cy="242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3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192</Words>
  <Application>Microsoft Office PowerPoint</Application>
  <PresentationFormat>Niestandardowy</PresentationFormat>
  <Paragraphs>56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Flisiak</dc:creator>
  <cp:lastModifiedBy>AM</cp:lastModifiedBy>
  <cp:revision>68</cp:revision>
  <dcterms:created xsi:type="dcterms:W3CDTF">2015-04-07T10:15:37Z</dcterms:created>
  <dcterms:modified xsi:type="dcterms:W3CDTF">2018-11-09T07:50:42Z</dcterms:modified>
</cp:coreProperties>
</file>